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omic Sans" panose="030F0902030302020204" pitchFamily="66" charset="0"/>
      <p:regular r:id="rId11"/>
      <p:bold r:id="rId12"/>
      <p:boldItalic r:id="rId13"/>
    </p:embeddedFont>
    <p:embeddedFont>
      <p:font typeface="Comic Sans Bold" panose="03000902030302020204" pitchFamily="66" charset="0"/>
      <p:regular r:id="rId14"/>
      <p:bold r:id="rId15"/>
    </p:embeddedFont>
    <p:embeddedFont>
      <p:font typeface="Garet" pitchFamily="2" charset="77"/>
      <p:regular r:id="rId16"/>
    </p:embeddedFont>
    <p:embeddedFont>
      <p:font typeface="Hangyaboly" pitchFamily="2" charset="0"/>
      <p:regular r:id="rId17"/>
    </p:embeddedFont>
    <p:embeddedFont>
      <p:font typeface="Shrikhand" panose="02000000000000000000" pitchFamily="2" charset="77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589" autoAdjust="0"/>
  </p:normalViewPr>
  <p:slideViewPr>
    <p:cSldViewPr>
      <p:cViewPr varScale="1">
        <p:scale>
          <a:sx n="80" d="100"/>
          <a:sy n="80" d="100"/>
        </p:scale>
        <p:origin x="472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843767" cy="10793930"/>
          </a:xfrm>
          <a:custGeom>
            <a:avLst/>
            <a:gdLst/>
            <a:ahLst/>
            <a:cxnLst/>
            <a:rect l="l" t="t" r="r" b="b"/>
            <a:pathLst>
              <a:path w="18843767" h="10793930">
                <a:moveTo>
                  <a:pt x="0" y="0"/>
                </a:moveTo>
                <a:lnTo>
                  <a:pt x="18843767" y="0"/>
                </a:lnTo>
                <a:lnTo>
                  <a:pt x="18843767" y="10793930"/>
                </a:lnTo>
                <a:lnTo>
                  <a:pt x="0" y="107939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20" t="-71275" r="-91977" b="-4841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101725" y="5256981"/>
            <a:ext cx="7365003" cy="1543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9000">
                <a:solidFill>
                  <a:srgbClr val="FFFFFF"/>
                </a:solidFill>
                <a:latin typeface="Shrikhand"/>
                <a:ea typeface="Shrikhand"/>
                <a:cs typeface="Shrikhand"/>
                <a:sym typeface="Shrikhand"/>
              </a:rPr>
              <a:t>Delta Duo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474159" y="6742854"/>
            <a:ext cx="7365003" cy="514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by Ana &amp; Yun Lei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1430000"/>
          </a:xfrm>
          <a:custGeom>
            <a:avLst/>
            <a:gdLst/>
            <a:ahLst/>
            <a:cxnLst/>
            <a:rect l="l" t="t" r="r" b="b"/>
            <a:pathLst>
              <a:path w="18288000" h="11430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9144000" y="3016331"/>
            <a:ext cx="7648953" cy="5292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Hangyaboly"/>
                <a:ea typeface="Hangyaboly"/>
                <a:cs typeface="Hangyaboly"/>
                <a:sym typeface="Hangyaboly"/>
              </a:rPr>
              <a:t>“Ten little astronauts flying way up high…</a:t>
            </a:r>
          </a:p>
          <a:p>
            <a:pPr algn="ctr">
              <a:lnSpc>
                <a:spcPts val="7000"/>
              </a:lnSpc>
            </a:pPr>
            <a:endParaRPr lang="en-US" sz="5000">
              <a:solidFill>
                <a:srgbClr val="FFFFFF"/>
              </a:solidFill>
              <a:latin typeface="Hangyaboly"/>
              <a:ea typeface="Hangyaboly"/>
              <a:cs typeface="Hangyaboly"/>
              <a:sym typeface="Hangyaboly"/>
            </a:endParaRP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Hangyaboly"/>
                <a:ea typeface="Hangyaboly"/>
                <a:cs typeface="Hangyaboly"/>
                <a:sym typeface="Hangyaboly"/>
              </a:rPr>
              <a:t>One drifted off too far… and then there were nine.”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  <a:endParaRPr lang="en-US" sz="5000">
              <a:solidFill>
                <a:srgbClr val="FFFFFF"/>
              </a:solidFill>
              <a:latin typeface="Hangyaboly"/>
              <a:ea typeface="Hangyaboly"/>
              <a:cs typeface="Hangyaboly"/>
              <a:sym typeface="Hangyabol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65436" y="0"/>
            <a:ext cx="19453436" cy="10287000"/>
          </a:xfrm>
          <a:custGeom>
            <a:avLst/>
            <a:gdLst/>
            <a:ahLst/>
            <a:cxnLst/>
            <a:rect l="l" t="t" r="r" b="b"/>
            <a:pathLst>
              <a:path w="19453436" h="10287000">
                <a:moveTo>
                  <a:pt x="0" y="0"/>
                </a:moveTo>
                <a:lnTo>
                  <a:pt x="19453436" y="0"/>
                </a:lnTo>
                <a:lnTo>
                  <a:pt x="1945343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55" t="-57852" r="-40714" b="-19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438887" y="4547265"/>
            <a:ext cx="7063438" cy="15811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Comic Sans"/>
                <a:ea typeface="Comic Sans"/>
                <a:cs typeface="Comic Sans"/>
                <a:sym typeface="Comic Sans"/>
              </a:rPr>
              <a:t>You don’t fly the ship directly — you only influence it using small propulsion burns.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957035" y="8149443"/>
            <a:ext cx="5583152" cy="514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Comic Sans"/>
                <a:ea typeface="Comic Sans"/>
                <a:cs typeface="Comic Sans"/>
                <a:sym typeface="Comic Sans"/>
              </a:rPr>
              <a:t>The goal is simple: reach Earth.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22800" y="1665126"/>
            <a:ext cx="6186311" cy="5143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Comic Sans"/>
                <a:ea typeface="Comic Sans"/>
                <a:cs typeface="Comic Sans"/>
                <a:sym typeface="Comic Sans"/>
              </a:rPr>
              <a:t>In </a:t>
            </a:r>
            <a:r>
              <a:rPr lang="en-US" sz="3000" b="1">
                <a:solidFill>
                  <a:srgbClr val="FFFFFF"/>
                </a:solidFill>
                <a:latin typeface="Comic Sans Bold"/>
                <a:ea typeface="Comic Sans Bold"/>
                <a:cs typeface="Comic Sans Bold"/>
                <a:sym typeface="Comic Sans Bold"/>
              </a:rPr>
              <a:t>deltaX</a:t>
            </a:r>
            <a:r>
              <a:rPr lang="en-US" sz="3000">
                <a:solidFill>
                  <a:srgbClr val="FFFFFF"/>
                </a:solidFill>
                <a:latin typeface="Comic Sans"/>
                <a:ea typeface="Comic Sans"/>
                <a:cs typeface="Comic Sans"/>
                <a:sym typeface="Comic Sans"/>
              </a:rPr>
              <a:t>, you are Mission Control.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843767" cy="10793930"/>
          </a:xfrm>
          <a:custGeom>
            <a:avLst/>
            <a:gdLst/>
            <a:ahLst/>
            <a:cxnLst/>
            <a:rect l="l" t="t" r="r" b="b"/>
            <a:pathLst>
              <a:path w="18843767" h="10793930">
                <a:moveTo>
                  <a:pt x="0" y="0"/>
                </a:moveTo>
                <a:lnTo>
                  <a:pt x="18843767" y="0"/>
                </a:lnTo>
                <a:lnTo>
                  <a:pt x="18843767" y="10793930"/>
                </a:lnTo>
                <a:lnTo>
                  <a:pt x="0" y="107939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20" t="-71275" r="-91977" b="-4841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54583" y="5244565"/>
            <a:ext cx="9067301" cy="1351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48"/>
              </a:lnSpc>
              <a:spcBef>
                <a:spcPct val="0"/>
              </a:spcBef>
            </a:pPr>
            <a:r>
              <a:rPr lang="en-US" sz="7892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DEMO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74134" y="0"/>
            <a:ext cx="19862134" cy="10287000"/>
          </a:xfrm>
          <a:custGeom>
            <a:avLst/>
            <a:gdLst/>
            <a:ahLst/>
            <a:cxnLst/>
            <a:rect l="l" t="t" r="r" b="b"/>
            <a:pathLst>
              <a:path w="19862134" h="10287000">
                <a:moveTo>
                  <a:pt x="0" y="0"/>
                </a:moveTo>
                <a:lnTo>
                  <a:pt x="19862134" y="0"/>
                </a:lnTo>
                <a:lnTo>
                  <a:pt x="1986213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81" t="-57329" r="-40081" b="-210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548301" y="3360960"/>
            <a:ext cx="9191398" cy="3565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endParaRPr lang="en-US" sz="8000" dirty="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We focused on making it feel like a cinematic mission control UI.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189486" y="-656776"/>
            <a:ext cx="22061619" cy="11600552"/>
          </a:xfrm>
          <a:custGeom>
            <a:avLst/>
            <a:gdLst/>
            <a:ahLst/>
            <a:cxnLst/>
            <a:rect l="l" t="t" r="r" b="b"/>
            <a:pathLst>
              <a:path w="22061619" h="11600552">
                <a:moveTo>
                  <a:pt x="0" y="0"/>
                </a:moveTo>
                <a:lnTo>
                  <a:pt x="22061618" y="0"/>
                </a:lnTo>
                <a:lnTo>
                  <a:pt x="22061618" y="11600552"/>
                </a:lnTo>
                <a:lnTo>
                  <a:pt x="0" y="116005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21" t="-54632" r="-40546" b="-2147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7696200" y="2933700"/>
            <a:ext cx="9468234" cy="3565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8000" dirty="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We built a full backend simulation in Python, with frontend rendering and real-time interaction.</a:t>
            </a:r>
          </a:p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65436" y="0"/>
            <a:ext cx="19453436" cy="10287000"/>
          </a:xfrm>
          <a:custGeom>
            <a:avLst/>
            <a:gdLst/>
            <a:ahLst/>
            <a:cxnLst/>
            <a:rect l="l" t="t" r="r" b="b"/>
            <a:pathLst>
              <a:path w="19453436" h="10287000">
                <a:moveTo>
                  <a:pt x="0" y="0"/>
                </a:moveTo>
                <a:lnTo>
                  <a:pt x="19453436" y="0"/>
                </a:lnTo>
                <a:lnTo>
                  <a:pt x="1945343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55" t="-57852" r="-40714" b="-198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572001" y="2948022"/>
            <a:ext cx="8811426" cy="28469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endParaRPr lang="en-US" sz="3999" dirty="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The goal is intuitive: guide the ship, manage resources, survive events, reach Earth.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1407140"/>
          </a:xfrm>
          <a:custGeom>
            <a:avLst/>
            <a:gdLst/>
            <a:ahLst/>
            <a:cxnLst/>
            <a:rect l="l" t="t" r="r" b="b"/>
            <a:pathLst>
              <a:path w="18288000" h="11407140">
                <a:moveTo>
                  <a:pt x="0" y="0"/>
                </a:moveTo>
                <a:lnTo>
                  <a:pt x="18288000" y="0"/>
                </a:lnTo>
                <a:lnTo>
                  <a:pt x="18288000" y="11407140"/>
                </a:lnTo>
                <a:lnTo>
                  <a:pt x="0" y="11407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699719" y="1763760"/>
            <a:ext cx="10782517" cy="4616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18"/>
              </a:lnSpc>
              <a:spcBef>
                <a:spcPct val="0"/>
              </a:spcBef>
            </a:pPr>
            <a:endParaRPr lang="en-US" sz="9000" dirty="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ctr">
              <a:lnSpc>
                <a:spcPts val="4618"/>
              </a:lnSpc>
              <a:spcBef>
                <a:spcPct val="0"/>
              </a:spcBef>
            </a:pPr>
            <a:endParaRPr lang="en-US" sz="9000" dirty="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ctr">
              <a:lnSpc>
                <a:spcPts val="4618"/>
              </a:lnSpc>
              <a:spcBef>
                <a:spcPct val="0"/>
              </a:spcBef>
            </a:pPr>
            <a:endParaRPr lang="en-US" sz="9000" dirty="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We show gravity-based planetary influence and orbital capture, chaos through sensitivity to initial conditions, and butterfly effect behavior.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916179" y="0"/>
            <a:ext cx="20120359" cy="11153970"/>
          </a:xfrm>
          <a:custGeom>
            <a:avLst/>
            <a:gdLst/>
            <a:ahLst/>
            <a:cxnLst/>
            <a:rect l="l" t="t" r="r" b="b"/>
            <a:pathLst>
              <a:path w="20120359" h="11153970">
                <a:moveTo>
                  <a:pt x="0" y="0"/>
                </a:moveTo>
                <a:lnTo>
                  <a:pt x="20120358" y="0"/>
                </a:lnTo>
                <a:lnTo>
                  <a:pt x="20120358" y="11153970"/>
                </a:lnTo>
                <a:lnTo>
                  <a:pt x="0" y="111539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3" t="-72805" r="-80370" b="-416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962025"/>
            <a:ext cx="6976518" cy="3166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8"/>
              </a:lnSpc>
              <a:spcBef>
                <a:spcPct val="0"/>
              </a:spcBef>
            </a:pPr>
            <a:r>
              <a:rPr lang="en-US" sz="3599">
                <a:solidFill>
                  <a:srgbClr val="FEFEFD"/>
                </a:solidFill>
                <a:latin typeface="Hangyaboly"/>
                <a:ea typeface="Hangyaboly"/>
                <a:cs typeface="Hangyaboly"/>
                <a:sym typeface="Hangyaboly"/>
              </a:rPr>
              <a:t>“Ten little astronauts flying way up high…</a:t>
            </a:r>
          </a:p>
          <a:p>
            <a:pPr algn="ctr">
              <a:lnSpc>
                <a:spcPts val="5038"/>
              </a:lnSpc>
              <a:spcBef>
                <a:spcPct val="0"/>
              </a:spcBef>
            </a:pPr>
            <a:endParaRPr lang="en-US" sz="3599">
              <a:solidFill>
                <a:srgbClr val="FEFEFD"/>
              </a:solidFill>
              <a:latin typeface="Hangyaboly"/>
              <a:ea typeface="Hangyaboly"/>
              <a:cs typeface="Hangyaboly"/>
              <a:sym typeface="Hangyaboly"/>
            </a:endParaRPr>
          </a:p>
          <a:p>
            <a:pPr algn="ctr">
              <a:lnSpc>
                <a:spcPts val="5038"/>
              </a:lnSpc>
              <a:spcBef>
                <a:spcPct val="0"/>
              </a:spcBef>
            </a:pPr>
            <a:r>
              <a:rPr lang="en-US" sz="3599">
                <a:solidFill>
                  <a:srgbClr val="FEFEFD"/>
                </a:solidFill>
                <a:latin typeface="Hangyaboly"/>
                <a:ea typeface="Hangyaboly"/>
                <a:cs typeface="Hangyaboly"/>
                <a:sym typeface="Hangyaboly"/>
              </a:rPr>
              <a:t> With the right decisions … all get to survive.”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328909" y="7355816"/>
            <a:ext cx="6202867" cy="183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Hangyaboly"/>
                <a:ea typeface="Hangyaboly"/>
                <a:cs typeface="Hangyaboly"/>
                <a:sym typeface="Hangyaboly"/>
              </a:rPr>
              <a:t>“But let the system drift…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Hangyaboly"/>
                <a:ea typeface="Hangyaboly"/>
                <a:cs typeface="Hangyaboly"/>
                <a:sym typeface="Hangyaboly"/>
              </a:rPr>
              <a:t> A tiny error grows… 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Hangyaboly"/>
                <a:ea typeface="Hangyaboly"/>
                <a:cs typeface="Hangyaboly"/>
                <a:sym typeface="Hangyaboly"/>
              </a:rPr>
              <a:t>and then there were none.”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168</Words>
  <Application>Microsoft Macintosh PowerPoint</Application>
  <PresentationFormat>Custom</PresentationFormat>
  <Paragraphs>25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Garet</vt:lpstr>
      <vt:lpstr>Arial</vt:lpstr>
      <vt:lpstr>Hangyaboly</vt:lpstr>
      <vt:lpstr>Comic Sans Bold</vt:lpstr>
      <vt:lpstr>Comic Sans</vt:lpstr>
      <vt:lpstr>Shrikhand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Delta Duo</dc:title>
  <cp:lastModifiedBy>Yun Lei Lin</cp:lastModifiedBy>
  <cp:revision>4</cp:revision>
  <dcterms:created xsi:type="dcterms:W3CDTF">2006-08-16T00:00:00Z</dcterms:created>
  <dcterms:modified xsi:type="dcterms:W3CDTF">2026-02-15T15:48:29Z</dcterms:modified>
  <dc:identifier>DAHBZcYpxBY</dc:identifier>
</cp:coreProperties>
</file>

<file path=docProps/thumbnail.jpeg>
</file>